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058400" cy="7772400"/>
  <p:notesSz cx="10058400" cy="7772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838200" y="1651000"/>
          <a:ext cx="8318500" cy="2865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/>
                <a:gridCol w="1485900"/>
                <a:gridCol w="1600200"/>
                <a:gridCol w="1485900"/>
                <a:gridCol w="1371600"/>
                <a:gridCol w="1371600"/>
              </a:tblGrid>
              <a:tr h="196215">
                <a:tc>
                  <a:txBody>
                    <a:bodyPr/>
                    <a:lstStyle/>
                    <a:p>
                      <a:pPr algn="r" marR="301625">
                        <a:lnSpc>
                          <a:spcPts val="1435"/>
                        </a:lnSpc>
                      </a:pPr>
                      <a:r>
                        <a:rPr dirty="0" sz="1200" spc="-65" b="1">
                          <a:latin typeface="Arial"/>
                          <a:cs typeface="Arial"/>
                        </a:rPr>
                        <a:t>Year/Age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12700">
                      <a:solidFill>
                        <a:srgbClr val="999999"/>
                      </a:solidFill>
                      <a:prstDash val="solid"/>
                    </a:lnT>
                    <a:lnB w="2857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435"/>
                        </a:lnSpc>
                      </a:pPr>
                      <a:r>
                        <a:rPr dirty="0" sz="1200" spc="-10" b="1">
                          <a:latin typeface="Arial"/>
                          <a:cs typeface="Arial"/>
                        </a:rPr>
                        <a:t>Career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12700">
                      <a:solidFill>
                        <a:srgbClr val="999999"/>
                      </a:solidFill>
                      <a:prstDash val="solid"/>
                    </a:lnT>
                    <a:lnB w="2857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2130">
                        <a:lnSpc>
                          <a:spcPts val="1435"/>
                        </a:lnSpc>
                      </a:pPr>
                      <a:r>
                        <a:rPr dirty="0" sz="1200" spc="-10" b="1">
                          <a:latin typeface="Arial"/>
                          <a:cs typeface="Arial"/>
                        </a:rPr>
                        <a:t>Finances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12700">
                      <a:solidFill>
                        <a:srgbClr val="999999"/>
                      </a:solidFill>
                      <a:prstDash val="solid"/>
                    </a:lnT>
                    <a:lnB w="2857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435"/>
                        </a:lnSpc>
                      </a:pPr>
                      <a:r>
                        <a:rPr dirty="0" sz="1200" spc="-20" b="1">
                          <a:latin typeface="Arial"/>
                          <a:cs typeface="Arial"/>
                        </a:rPr>
                        <a:t>Self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12700">
                      <a:solidFill>
                        <a:srgbClr val="999999"/>
                      </a:solidFill>
                      <a:prstDash val="solid"/>
                    </a:lnT>
                    <a:lnB w="2857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435"/>
                        </a:lnSpc>
                      </a:pPr>
                      <a:r>
                        <a:rPr dirty="0" sz="1200" spc="-10" b="1">
                          <a:latin typeface="Arial"/>
                          <a:cs typeface="Arial"/>
                        </a:rPr>
                        <a:t>Family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12700">
                      <a:solidFill>
                        <a:srgbClr val="999999"/>
                      </a:solidFill>
                      <a:prstDash val="solid"/>
                    </a:lnT>
                    <a:lnB w="2857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435"/>
                        </a:lnSpc>
                      </a:pPr>
                      <a:r>
                        <a:rPr dirty="0" sz="1200" spc="-120" b="1">
                          <a:latin typeface="Arial"/>
                          <a:cs typeface="Arial"/>
                        </a:rPr>
                        <a:t>X-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Factor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12700">
                      <a:solidFill>
                        <a:srgbClr val="999999"/>
                      </a:solidFill>
                      <a:prstDash val="solid"/>
                    </a:lnT>
                    <a:lnB w="28575">
                      <a:solidFill>
                        <a:srgbClr val="666666"/>
                      </a:solidFill>
                      <a:prstDash val="soli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 marR="307340">
                        <a:lnSpc>
                          <a:spcPts val="1325"/>
                        </a:lnSpc>
                      </a:pPr>
                      <a:r>
                        <a:rPr dirty="0" sz="1200" spc="-20" b="1">
                          <a:latin typeface="Arial"/>
                          <a:cs typeface="Arial"/>
                        </a:rPr>
                        <a:t>2024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28575">
                      <a:solidFill>
                        <a:srgbClr val="66666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1.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28575">
                      <a:solidFill>
                        <a:srgbClr val="66666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1.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28575">
                      <a:solidFill>
                        <a:srgbClr val="66666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1.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28575">
                      <a:solidFill>
                        <a:srgbClr val="66666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1.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28575">
                      <a:solidFill>
                        <a:srgbClr val="66666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1.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28575">
                      <a:solidFill>
                        <a:srgbClr val="666666"/>
                      </a:solidFill>
                      <a:prstDash val="solid"/>
                    </a:lnT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r" marR="307340">
                        <a:lnSpc>
                          <a:spcPts val="1275"/>
                        </a:lnSpc>
                      </a:pPr>
                      <a:r>
                        <a:rPr dirty="0" sz="1200" spc="-20" b="1">
                          <a:latin typeface="Arial"/>
                          <a:cs typeface="Arial"/>
                        </a:rPr>
                        <a:t>Age: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7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7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7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B w="1270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B w="1270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4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B w="1270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B w="1270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4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B w="1270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4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B w="12700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algn="r" marR="307340">
                        <a:lnSpc>
                          <a:spcPts val="1355"/>
                        </a:lnSpc>
                        <a:spcBef>
                          <a:spcPts val="25"/>
                        </a:spcBef>
                      </a:pPr>
                      <a:r>
                        <a:rPr dirty="0" sz="1200" spc="-20" b="1">
                          <a:latin typeface="Arial"/>
                          <a:cs typeface="Arial"/>
                        </a:rPr>
                        <a:t>2025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12700">
                      <a:solidFill>
                        <a:srgbClr val="99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55"/>
                        </a:lnSpc>
                        <a:spcBef>
                          <a:spcPts val="25"/>
                        </a:spcBef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1.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12700">
                      <a:solidFill>
                        <a:srgbClr val="99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55"/>
                        </a:lnSpc>
                        <a:spcBef>
                          <a:spcPts val="25"/>
                        </a:spcBef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1.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12700">
                      <a:solidFill>
                        <a:srgbClr val="99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55"/>
                        </a:lnSpc>
                        <a:spcBef>
                          <a:spcPts val="25"/>
                        </a:spcBef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1.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12700">
                      <a:solidFill>
                        <a:srgbClr val="99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55"/>
                        </a:lnSpc>
                        <a:spcBef>
                          <a:spcPts val="25"/>
                        </a:spcBef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1.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12700">
                      <a:solidFill>
                        <a:srgbClr val="99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55"/>
                        </a:lnSpc>
                        <a:spcBef>
                          <a:spcPts val="25"/>
                        </a:spcBef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1.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12700">
                      <a:solidFill>
                        <a:srgbClr val="999999"/>
                      </a:solidFill>
                      <a:prstDash val="solid"/>
                    </a:lnT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r" marR="307340">
                        <a:lnSpc>
                          <a:spcPts val="1275"/>
                        </a:lnSpc>
                      </a:pPr>
                      <a:r>
                        <a:rPr dirty="0" sz="1200" spc="-20" b="1">
                          <a:latin typeface="Arial"/>
                          <a:cs typeface="Arial"/>
                        </a:rPr>
                        <a:t>Age: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7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7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7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B w="1270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B w="1270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40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B w="1270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B w="1270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40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B w="1270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40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B w="12700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r" marR="307340">
                        <a:lnSpc>
                          <a:spcPts val="1355"/>
                        </a:lnSpc>
                        <a:spcBef>
                          <a:spcPts val="30"/>
                        </a:spcBef>
                      </a:pPr>
                      <a:r>
                        <a:rPr dirty="0" sz="1200" spc="-20" b="1">
                          <a:latin typeface="Arial"/>
                          <a:cs typeface="Arial"/>
                        </a:rPr>
                        <a:t>2026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12700">
                      <a:solidFill>
                        <a:srgbClr val="99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55"/>
                        </a:lnSpc>
                        <a:spcBef>
                          <a:spcPts val="30"/>
                        </a:spcBef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1.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12700">
                      <a:solidFill>
                        <a:srgbClr val="99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55"/>
                        </a:lnSpc>
                        <a:spcBef>
                          <a:spcPts val="30"/>
                        </a:spcBef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1.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12700">
                      <a:solidFill>
                        <a:srgbClr val="99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55"/>
                        </a:lnSpc>
                        <a:spcBef>
                          <a:spcPts val="30"/>
                        </a:spcBef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1.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12700">
                      <a:solidFill>
                        <a:srgbClr val="99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55"/>
                        </a:lnSpc>
                        <a:spcBef>
                          <a:spcPts val="30"/>
                        </a:spcBef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1.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12700">
                      <a:solidFill>
                        <a:srgbClr val="99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55"/>
                        </a:lnSpc>
                        <a:spcBef>
                          <a:spcPts val="30"/>
                        </a:spcBef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1.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12700">
                      <a:solidFill>
                        <a:srgbClr val="999999"/>
                      </a:solidFill>
                      <a:prstDash val="solid"/>
                    </a:lnT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r" marR="307340">
                        <a:lnSpc>
                          <a:spcPts val="1275"/>
                        </a:lnSpc>
                      </a:pPr>
                      <a:r>
                        <a:rPr dirty="0" sz="1200" spc="-20" b="1">
                          <a:latin typeface="Arial"/>
                          <a:cs typeface="Arial"/>
                        </a:rPr>
                        <a:t>Age: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7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7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7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B w="1270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3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B w="1270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3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B w="1270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3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B w="1270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3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B w="1270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3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B w="12700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  <a:tr h="189230">
                <a:tc>
                  <a:txBody>
                    <a:bodyPr/>
                    <a:lstStyle/>
                    <a:p>
                      <a:pPr algn="r" marR="307340">
                        <a:lnSpc>
                          <a:spcPts val="1355"/>
                        </a:lnSpc>
                        <a:spcBef>
                          <a:spcPts val="40"/>
                        </a:spcBef>
                      </a:pPr>
                      <a:r>
                        <a:rPr dirty="0" sz="1200" spc="-20" b="1">
                          <a:latin typeface="Arial"/>
                          <a:cs typeface="Arial"/>
                        </a:rPr>
                        <a:t>2027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12700">
                      <a:solidFill>
                        <a:srgbClr val="99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55"/>
                        </a:lnSpc>
                        <a:spcBef>
                          <a:spcPts val="40"/>
                        </a:spcBef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1.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12700">
                      <a:solidFill>
                        <a:srgbClr val="99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55"/>
                        </a:lnSpc>
                        <a:spcBef>
                          <a:spcPts val="40"/>
                        </a:spcBef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1.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12700">
                      <a:solidFill>
                        <a:srgbClr val="99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55"/>
                        </a:lnSpc>
                        <a:spcBef>
                          <a:spcPts val="40"/>
                        </a:spcBef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1.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12700">
                      <a:solidFill>
                        <a:srgbClr val="99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55"/>
                        </a:lnSpc>
                        <a:spcBef>
                          <a:spcPts val="40"/>
                        </a:spcBef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1.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12700">
                      <a:solidFill>
                        <a:srgbClr val="99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55"/>
                        </a:lnSpc>
                        <a:spcBef>
                          <a:spcPts val="40"/>
                        </a:spcBef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1.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12700">
                      <a:solidFill>
                        <a:srgbClr val="999999"/>
                      </a:solidFill>
                      <a:prstDash val="solid"/>
                    </a:lnT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r" marR="307340">
                        <a:lnSpc>
                          <a:spcPts val="1275"/>
                        </a:lnSpc>
                      </a:pPr>
                      <a:r>
                        <a:rPr dirty="0" sz="1200" spc="-20" b="1">
                          <a:latin typeface="Arial"/>
                          <a:cs typeface="Arial"/>
                        </a:rPr>
                        <a:t>Age: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7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7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7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B w="1270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30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B w="1270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30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B w="1270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30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B w="1270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30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B w="1270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30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B w="12700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  <a:tr h="189865">
                <a:tc>
                  <a:txBody>
                    <a:bodyPr/>
                    <a:lstStyle/>
                    <a:p>
                      <a:pPr algn="r" marR="307340">
                        <a:lnSpc>
                          <a:spcPts val="1355"/>
                        </a:lnSpc>
                        <a:spcBef>
                          <a:spcPts val="45"/>
                        </a:spcBef>
                      </a:pPr>
                      <a:r>
                        <a:rPr dirty="0" sz="1200" spc="-20" b="1">
                          <a:latin typeface="Arial"/>
                          <a:cs typeface="Arial"/>
                        </a:rPr>
                        <a:t>2028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12700">
                      <a:solidFill>
                        <a:srgbClr val="99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55"/>
                        </a:lnSpc>
                        <a:spcBef>
                          <a:spcPts val="45"/>
                        </a:spcBef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1.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12700">
                      <a:solidFill>
                        <a:srgbClr val="99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55"/>
                        </a:lnSpc>
                        <a:spcBef>
                          <a:spcPts val="45"/>
                        </a:spcBef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1.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12700">
                      <a:solidFill>
                        <a:srgbClr val="99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55"/>
                        </a:lnSpc>
                        <a:spcBef>
                          <a:spcPts val="45"/>
                        </a:spcBef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1.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12700">
                      <a:solidFill>
                        <a:srgbClr val="99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55"/>
                        </a:lnSpc>
                        <a:spcBef>
                          <a:spcPts val="45"/>
                        </a:spcBef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1.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12700">
                      <a:solidFill>
                        <a:srgbClr val="99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55"/>
                        </a:lnSpc>
                        <a:spcBef>
                          <a:spcPts val="45"/>
                        </a:spcBef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1.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T w="12700">
                      <a:solidFill>
                        <a:srgbClr val="999999"/>
                      </a:solidFill>
                      <a:prstDash val="solid"/>
                    </a:lnT>
                  </a:tcPr>
                </a:tc>
              </a:tr>
              <a:tr h="174625">
                <a:tc rowSpan="2">
                  <a:txBody>
                    <a:bodyPr/>
                    <a:lstStyle/>
                    <a:p>
                      <a:pPr algn="ctr" marL="6350">
                        <a:lnSpc>
                          <a:spcPts val="1365"/>
                        </a:lnSpc>
                      </a:pPr>
                      <a:r>
                        <a:rPr dirty="0" sz="1200" spc="-20" b="1">
                          <a:latin typeface="Arial"/>
                          <a:cs typeface="Arial"/>
                        </a:rPr>
                        <a:t>Age: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B w="1270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7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7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7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</a:tcPr>
                </a:tc>
              </a:tr>
              <a:tr h="1803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B w="1270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B w="1270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B w="1270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B w="1270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B w="1270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5"/>
                        </a:lnSpc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999999"/>
                      </a:solidFill>
                      <a:prstDash val="solid"/>
                    </a:lnL>
                    <a:lnR w="12700">
                      <a:solidFill>
                        <a:srgbClr val="999999"/>
                      </a:solidFill>
                      <a:prstDash val="solid"/>
                    </a:lnR>
                    <a:lnB w="12700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 descr=""/>
          <p:cNvSpPr txBox="1"/>
          <p:nvPr/>
        </p:nvSpPr>
        <p:spPr>
          <a:xfrm>
            <a:off x="901700" y="4794298"/>
            <a:ext cx="8144509" cy="1341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spc="-13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Coaching</a:t>
            </a:r>
            <a:r>
              <a:rPr dirty="0" u="sng" sz="1200" spc="-2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2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Notes:</a:t>
            </a:r>
            <a:endParaRPr sz="1200">
              <a:latin typeface="Arial"/>
              <a:cs typeface="Arial"/>
            </a:endParaRPr>
          </a:p>
          <a:p>
            <a:pPr marL="469900" marR="5080" indent="-228600">
              <a:lnSpc>
                <a:spcPct val="103200"/>
              </a:lnSpc>
              <a:buChar char="-"/>
              <a:tabLst>
                <a:tab pos="469900" algn="l"/>
              </a:tabLst>
            </a:pPr>
            <a:r>
              <a:rPr dirty="0" sz="1200" spc="-190">
                <a:latin typeface="Arial"/>
                <a:cs typeface="Arial"/>
              </a:rPr>
              <a:t>To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135">
                <a:latin typeface="Arial"/>
                <a:cs typeface="Arial"/>
              </a:rPr>
              <a:t>make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105">
                <a:latin typeface="Arial"/>
                <a:cs typeface="Arial"/>
              </a:rPr>
              <a:t>your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five-</a:t>
            </a:r>
            <a:r>
              <a:rPr dirty="0" sz="1200" spc="-105">
                <a:latin typeface="Arial"/>
                <a:cs typeface="Arial"/>
              </a:rPr>
              <a:t>year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05">
                <a:latin typeface="Arial"/>
                <a:cs typeface="Arial"/>
              </a:rPr>
              <a:t>plan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really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135">
                <a:latin typeface="Arial"/>
                <a:cs typeface="Arial"/>
              </a:rPr>
              <a:t>come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to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70">
                <a:latin typeface="Arial"/>
                <a:cs typeface="Arial"/>
              </a:rPr>
              <a:t>life,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125">
                <a:latin typeface="Arial"/>
                <a:cs typeface="Arial"/>
              </a:rPr>
              <a:t>you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120">
                <a:latin typeface="Arial"/>
                <a:cs typeface="Arial"/>
              </a:rPr>
              <a:t>need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105">
                <a:latin typeface="Arial"/>
                <a:cs typeface="Arial"/>
              </a:rPr>
              <a:t>3-</a:t>
            </a:r>
            <a:r>
              <a:rPr dirty="0" sz="1200" spc="-125">
                <a:latin typeface="Arial"/>
                <a:cs typeface="Arial"/>
              </a:rPr>
              <a:t>5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05">
                <a:latin typeface="Arial"/>
                <a:cs typeface="Arial"/>
              </a:rPr>
              <a:t>goals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in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120">
                <a:latin typeface="Arial"/>
                <a:cs typeface="Arial"/>
              </a:rPr>
              <a:t>each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95">
                <a:latin typeface="Arial"/>
                <a:cs typeface="Arial"/>
              </a:rPr>
              <a:t>category.</a:t>
            </a:r>
            <a:r>
              <a:rPr dirty="0" sz="1200" spc="240">
                <a:latin typeface="Arial"/>
                <a:cs typeface="Arial"/>
              </a:rPr>
              <a:t> </a:t>
            </a:r>
            <a:r>
              <a:rPr dirty="0" sz="1200" spc="-125">
                <a:latin typeface="Arial"/>
                <a:cs typeface="Arial"/>
              </a:rPr>
              <a:t>Each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105">
                <a:latin typeface="Arial"/>
                <a:cs typeface="Arial"/>
              </a:rPr>
              <a:t>goal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120">
                <a:latin typeface="Arial"/>
                <a:cs typeface="Arial"/>
              </a:rPr>
              <a:t>needs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to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125">
                <a:latin typeface="Arial"/>
                <a:cs typeface="Arial"/>
              </a:rPr>
              <a:t>be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120">
                <a:latin typeface="Arial"/>
                <a:cs typeface="Arial"/>
              </a:rPr>
              <a:t>as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95">
                <a:latin typeface="Arial"/>
                <a:cs typeface="Arial"/>
              </a:rPr>
              <a:t>specific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20">
                <a:latin typeface="Arial"/>
                <a:cs typeface="Arial"/>
              </a:rPr>
              <a:t>as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125">
                <a:latin typeface="Arial"/>
                <a:cs typeface="Arial"/>
              </a:rPr>
              <a:t>you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125">
                <a:latin typeface="Arial"/>
                <a:cs typeface="Arial"/>
              </a:rPr>
              <a:t>can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135">
                <a:latin typeface="Arial"/>
                <a:cs typeface="Arial"/>
              </a:rPr>
              <a:t>make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25">
                <a:latin typeface="Arial"/>
                <a:cs typeface="Arial"/>
              </a:rPr>
              <a:t>it </a:t>
            </a:r>
            <a:r>
              <a:rPr dirty="0" sz="1200" spc="-90">
                <a:latin typeface="Arial"/>
                <a:cs typeface="Arial"/>
              </a:rPr>
              <a:t>to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95">
                <a:latin typeface="Arial"/>
                <a:cs typeface="Arial"/>
              </a:rPr>
              <a:t>turn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60">
                <a:latin typeface="Arial"/>
                <a:cs typeface="Arial"/>
              </a:rPr>
              <a:t>it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into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125">
                <a:latin typeface="Arial"/>
                <a:cs typeface="Arial"/>
              </a:rPr>
              <a:t>a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reality.</a:t>
            </a:r>
            <a:endParaRPr sz="1200">
              <a:latin typeface="Arial"/>
              <a:cs typeface="Arial"/>
            </a:endParaRPr>
          </a:p>
          <a:p>
            <a:pPr algn="just" marL="469900" marR="120014" indent="-228600">
              <a:lnSpc>
                <a:spcPct val="103200"/>
              </a:lnSpc>
              <a:buChar char="-"/>
              <a:tabLst>
                <a:tab pos="469900" algn="l"/>
                <a:tab pos="471170" algn="l"/>
              </a:tabLst>
            </a:pPr>
            <a:r>
              <a:rPr dirty="0" sz="1200">
                <a:latin typeface="Arial"/>
                <a:cs typeface="Arial"/>
              </a:rPr>
              <a:t>	</a:t>
            </a:r>
            <a:r>
              <a:rPr dirty="0" sz="1200" spc="-140">
                <a:latin typeface="Arial"/>
                <a:cs typeface="Arial"/>
              </a:rPr>
              <a:t>Your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85">
                <a:latin typeface="Arial"/>
                <a:cs typeface="Arial"/>
              </a:rPr>
              <a:t>five-</a:t>
            </a:r>
            <a:r>
              <a:rPr dirty="0" sz="1200" spc="-105">
                <a:latin typeface="Arial"/>
                <a:cs typeface="Arial"/>
              </a:rPr>
              <a:t>year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05">
                <a:latin typeface="Arial"/>
                <a:cs typeface="Arial"/>
              </a:rPr>
              <a:t>plan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10">
                <a:latin typeface="Arial"/>
                <a:cs typeface="Arial"/>
              </a:rPr>
              <a:t>should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20">
                <a:latin typeface="Arial"/>
                <a:cs typeface="Arial"/>
              </a:rPr>
              <a:t>be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20">
                <a:latin typeface="Arial"/>
                <a:cs typeface="Arial"/>
              </a:rPr>
              <a:t>a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85">
                <a:latin typeface="Arial"/>
                <a:cs typeface="Arial"/>
              </a:rPr>
              <a:t>living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14">
                <a:latin typeface="Arial"/>
                <a:cs typeface="Arial"/>
              </a:rPr>
              <a:t>document.</a:t>
            </a:r>
            <a:r>
              <a:rPr dirty="0" sz="1200" spc="215">
                <a:latin typeface="Arial"/>
                <a:cs typeface="Arial"/>
              </a:rPr>
              <a:t> </a:t>
            </a:r>
            <a:r>
              <a:rPr dirty="0" sz="1200" spc="-125">
                <a:latin typeface="Arial"/>
                <a:cs typeface="Arial"/>
              </a:rPr>
              <a:t>The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05">
                <a:latin typeface="Arial"/>
                <a:cs typeface="Arial"/>
              </a:rPr>
              <a:t>idea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80">
                <a:latin typeface="Arial"/>
                <a:cs typeface="Arial"/>
              </a:rPr>
              <a:t>isn’t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that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10">
                <a:latin typeface="Arial"/>
                <a:cs typeface="Arial"/>
              </a:rPr>
              <a:t>every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95">
                <a:latin typeface="Arial"/>
                <a:cs typeface="Arial"/>
              </a:rPr>
              <a:t>single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95">
                <a:latin typeface="Arial"/>
                <a:cs typeface="Arial"/>
              </a:rPr>
              <a:t>thing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20">
                <a:latin typeface="Arial"/>
                <a:cs typeface="Arial"/>
              </a:rPr>
              <a:t>has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to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20">
                <a:latin typeface="Arial"/>
                <a:cs typeface="Arial"/>
              </a:rPr>
              <a:t>be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10">
                <a:latin typeface="Arial"/>
                <a:cs typeface="Arial"/>
              </a:rPr>
              <a:t>achieved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85">
                <a:latin typeface="Arial"/>
                <a:cs typeface="Arial"/>
              </a:rPr>
              <a:t>in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00">
                <a:latin typeface="Arial"/>
                <a:cs typeface="Arial"/>
              </a:rPr>
              <a:t>the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10">
                <a:latin typeface="Arial"/>
                <a:cs typeface="Arial"/>
              </a:rPr>
              <a:t>timeframe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that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20">
                <a:latin typeface="Arial"/>
                <a:cs typeface="Arial"/>
              </a:rPr>
              <a:t>you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20">
                <a:latin typeface="Arial"/>
                <a:cs typeface="Arial"/>
              </a:rPr>
              <a:t>have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allotted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85">
                <a:latin typeface="Arial"/>
                <a:cs typeface="Arial"/>
              </a:rPr>
              <a:t>for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it…life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14">
                <a:latin typeface="Arial"/>
                <a:cs typeface="Arial"/>
              </a:rPr>
              <a:t>happens.</a:t>
            </a:r>
            <a:r>
              <a:rPr dirty="0" sz="1200" spc="215">
                <a:latin typeface="Arial"/>
                <a:cs typeface="Arial"/>
              </a:rPr>
              <a:t> </a:t>
            </a:r>
            <a:r>
              <a:rPr dirty="0" sz="1200" spc="-125">
                <a:latin typeface="Arial"/>
                <a:cs typeface="Arial"/>
              </a:rPr>
              <a:t>The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05">
                <a:latin typeface="Arial"/>
                <a:cs typeface="Arial"/>
              </a:rPr>
              <a:t>idea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80">
                <a:latin typeface="Arial"/>
                <a:cs typeface="Arial"/>
              </a:rPr>
              <a:t>is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that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55">
                <a:latin typeface="Arial"/>
                <a:cs typeface="Arial"/>
              </a:rPr>
              <a:t>if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40">
                <a:latin typeface="Arial"/>
                <a:cs typeface="Arial"/>
              </a:rPr>
              <a:t>we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05">
                <a:latin typeface="Arial"/>
                <a:cs typeface="Arial"/>
              </a:rPr>
              <a:t>are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intentional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10">
                <a:latin typeface="Arial"/>
                <a:cs typeface="Arial"/>
              </a:rPr>
              <a:t>about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00">
                <a:latin typeface="Arial"/>
                <a:cs typeface="Arial"/>
              </a:rPr>
              <a:t>things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20">
                <a:latin typeface="Arial"/>
                <a:cs typeface="Arial"/>
              </a:rPr>
              <a:t>and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00">
                <a:latin typeface="Arial"/>
                <a:cs typeface="Arial"/>
              </a:rPr>
              <a:t>put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20">
                <a:latin typeface="Arial"/>
                <a:cs typeface="Arial"/>
              </a:rPr>
              <a:t>them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30">
                <a:latin typeface="Arial"/>
                <a:cs typeface="Arial"/>
              </a:rPr>
              <a:t>down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20">
                <a:latin typeface="Arial"/>
                <a:cs typeface="Arial"/>
              </a:rPr>
              <a:t>on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14">
                <a:latin typeface="Arial"/>
                <a:cs typeface="Arial"/>
              </a:rPr>
              <a:t>paper,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00">
                <a:latin typeface="Arial"/>
                <a:cs typeface="Arial"/>
              </a:rPr>
              <a:t>the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14">
                <a:latin typeface="Arial"/>
                <a:cs typeface="Arial"/>
              </a:rPr>
              <a:t>chances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95">
                <a:latin typeface="Arial"/>
                <a:cs typeface="Arial"/>
              </a:rPr>
              <a:t>greatly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25">
                <a:latin typeface="Arial"/>
                <a:cs typeface="Arial"/>
              </a:rPr>
              <a:t>increase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that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40">
                <a:latin typeface="Arial"/>
                <a:cs typeface="Arial"/>
              </a:rPr>
              <a:t>we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75">
                <a:latin typeface="Arial"/>
                <a:cs typeface="Arial"/>
              </a:rPr>
              <a:t>will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10">
                <a:latin typeface="Arial"/>
                <a:cs typeface="Arial"/>
              </a:rPr>
              <a:t>achieve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10">
                <a:latin typeface="Arial"/>
                <a:cs typeface="Arial"/>
              </a:rPr>
              <a:t>them.</a:t>
            </a:r>
            <a:r>
              <a:rPr dirty="0" sz="1200" spc="215">
                <a:latin typeface="Arial"/>
                <a:cs typeface="Arial"/>
              </a:rPr>
              <a:t> </a:t>
            </a:r>
            <a:r>
              <a:rPr dirty="0" sz="1200" spc="-65">
                <a:latin typeface="Arial"/>
                <a:cs typeface="Arial"/>
              </a:rPr>
              <a:t>I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20">
                <a:latin typeface="Arial"/>
                <a:cs typeface="Arial"/>
              </a:rPr>
              <a:t>can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10">
                <a:latin typeface="Arial"/>
                <a:cs typeface="Arial"/>
              </a:rPr>
              <a:t>assure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20">
                <a:latin typeface="Arial"/>
                <a:cs typeface="Arial"/>
              </a:rPr>
              <a:t>you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that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20">
                <a:latin typeface="Arial"/>
                <a:cs typeface="Arial"/>
              </a:rPr>
              <a:t>2020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95">
                <a:latin typeface="Arial"/>
                <a:cs typeface="Arial"/>
              </a:rPr>
              <a:t>greatly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10">
                <a:latin typeface="Arial"/>
                <a:cs typeface="Arial"/>
              </a:rPr>
              <a:t>impacted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55">
                <a:latin typeface="Arial"/>
                <a:cs typeface="Arial"/>
              </a:rPr>
              <a:t>my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05">
                <a:latin typeface="Arial"/>
                <a:cs typeface="Arial"/>
              </a:rPr>
              <a:t>plan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00">
                <a:latin typeface="Arial"/>
                <a:cs typeface="Arial"/>
              </a:rPr>
              <a:t>but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65">
                <a:latin typeface="Arial"/>
                <a:cs typeface="Arial"/>
              </a:rPr>
              <a:t>I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30">
                <a:latin typeface="Arial"/>
                <a:cs typeface="Arial"/>
              </a:rPr>
              <a:t>was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05">
                <a:latin typeface="Arial"/>
                <a:cs typeface="Arial"/>
              </a:rPr>
              <a:t>able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to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20">
                <a:latin typeface="Arial"/>
                <a:cs typeface="Arial"/>
              </a:rPr>
              <a:t>go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14">
                <a:latin typeface="Arial"/>
                <a:cs typeface="Arial"/>
              </a:rPr>
              <a:t>back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to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55">
                <a:latin typeface="Arial"/>
                <a:cs typeface="Arial"/>
              </a:rPr>
              <a:t>my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original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05">
                <a:latin typeface="Arial"/>
                <a:cs typeface="Arial"/>
              </a:rPr>
              <a:t>goals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20">
                <a:latin typeface="Arial"/>
                <a:cs typeface="Arial"/>
              </a:rPr>
              <a:t>and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10">
                <a:latin typeface="Arial"/>
                <a:cs typeface="Arial"/>
              </a:rPr>
              <a:t>adapt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120">
                <a:latin typeface="Arial"/>
                <a:cs typeface="Arial"/>
              </a:rPr>
              <a:t>them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to</a:t>
            </a:r>
            <a:r>
              <a:rPr dirty="0" sz="1200" spc="-60">
                <a:latin typeface="Arial"/>
                <a:cs typeface="Arial"/>
              </a:rPr>
              <a:t> fit </a:t>
            </a:r>
            <a:r>
              <a:rPr dirty="0" sz="1200" spc="-100">
                <a:latin typeface="Arial"/>
                <a:cs typeface="Arial"/>
              </a:rPr>
              <a:t>the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20">
                <a:latin typeface="Arial"/>
                <a:cs typeface="Arial"/>
              </a:rPr>
              <a:t>changes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that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00">
                <a:latin typeface="Arial"/>
                <a:cs typeface="Arial"/>
              </a:rPr>
              <a:t>the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05">
                <a:latin typeface="Arial"/>
                <a:cs typeface="Arial"/>
              </a:rPr>
              <a:t>year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00">
                <a:latin typeface="Arial"/>
                <a:cs typeface="Arial"/>
              </a:rPr>
              <a:t>brought.</a:t>
            </a:r>
            <a:r>
              <a:rPr dirty="0" sz="1200" spc="215">
                <a:latin typeface="Arial"/>
                <a:cs typeface="Arial"/>
              </a:rPr>
              <a:t> </a:t>
            </a:r>
            <a:r>
              <a:rPr dirty="0" sz="1200" spc="-65">
                <a:latin typeface="Arial"/>
                <a:cs typeface="Arial"/>
              </a:rPr>
              <a:t>I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95">
                <a:latin typeface="Arial"/>
                <a:cs typeface="Arial"/>
              </a:rPr>
              <a:t>think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05">
                <a:latin typeface="Arial"/>
                <a:cs typeface="Arial"/>
              </a:rPr>
              <a:t>reviewing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55">
                <a:latin typeface="Arial"/>
                <a:cs typeface="Arial"/>
              </a:rPr>
              <a:t>it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20">
                <a:latin typeface="Arial"/>
                <a:cs typeface="Arial"/>
              </a:rPr>
              <a:t>on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20">
                <a:latin typeface="Arial"/>
                <a:cs typeface="Arial"/>
              </a:rPr>
              <a:t>a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95">
                <a:latin typeface="Arial"/>
                <a:cs typeface="Arial"/>
              </a:rPr>
              <a:t>quarterly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05">
                <a:latin typeface="Arial"/>
                <a:cs typeface="Arial"/>
              </a:rPr>
              <a:t>basis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30">
                <a:latin typeface="Arial"/>
                <a:cs typeface="Arial"/>
              </a:rPr>
              <a:t>makes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10">
                <a:latin typeface="Arial"/>
                <a:cs typeface="Arial"/>
              </a:rPr>
              <a:t>sense.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47912" y="476250"/>
            <a:ext cx="5362575" cy="7905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Year Plan (blank).docx</dc:title>
  <dcterms:created xsi:type="dcterms:W3CDTF">2024-02-13T15:28:48Z</dcterms:created>
  <dcterms:modified xsi:type="dcterms:W3CDTF">2024-02-13T15:28:48Z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oducer">
    <vt:lpwstr>Skia/PDF m122 Google Docs Renderer</vt:lpwstr>
  </property>
</Properties>
</file>